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obby Jones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osis Extra Light" panose="020B0604020202020204" charset="0"/>
      <p:regular r:id="rId15"/>
    </p:embeddedFont>
    <p:embeddedFont>
      <p:font typeface="Dosis Extra Light Bold" panose="020B0604020202020204" charset="0"/>
      <p:regular r:id="rId16"/>
    </p:embeddedFont>
    <p:embeddedFont>
      <p:font typeface="Dosis Semi Bold Bold" panose="020B0604020202020204" charset="0"/>
      <p:regular r:id="rId17"/>
    </p:embeddedFont>
    <p:embeddedFont>
      <p:font typeface="Open Sans Extra Bold" panose="020B0604020202020204" charset="0"/>
      <p:regular r:id="rId18"/>
    </p:embeddedFont>
    <p:embeddedFont>
      <p:font typeface="Suez One" panose="00000500000000000000" pitchFamily="2" charset="-79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5805" y="2415779"/>
            <a:ext cx="9043767" cy="4680224"/>
            <a:chOff x="0" y="0"/>
            <a:chExt cx="2381898" cy="12326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1897" cy="1232652"/>
            </a:xfrm>
            <a:custGeom>
              <a:avLst/>
              <a:gdLst/>
              <a:ahLst/>
              <a:cxnLst/>
              <a:rect l="l" t="t" r="r" b="b"/>
              <a:pathLst>
                <a:path w="2381897" h="1232652">
                  <a:moveTo>
                    <a:pt x="26538" y="0"/>
                  </a:moveTo>
                  <a:lnTo>
                    <a:pt x="2355360" y="0"/>
                  </a:lnTo>
                  <a:cubicBezTo>
                    <a:pt x="2370016" y="0"/>
                    <a:pt x="2381897" y="11881"/>
                    <a:pt x="2381897" y="26538"/>
                  </a:cubicBezTo>
                  <a:lnTo>
                    <a:pt x="2381897" y="1206114"/>
                  </a:lnTo>
                  <a:cubicBezTo>
                    <a:pt x="2381897" y="1220770"/>
                    <a:pt x="2370016" y="1232652"/>
                    <a:pt x="2355360" y="1232652"/>
                  </a:cubicBezTo>
                  <a:lnTo>
                    <a:pt x="26538" y="1232652"/>
                  </a:lnTo>
                  <a:cubicBezTo>
                    <a:pt x="11881" y="1232652"/>
                    <a:pt x="0" y="1220770"/>
                    <a:pt x="0" y="1206114"/>
                  </a:cubicBezTo>
                  <a:lnTo>
                    <a:pt x="0" y="26538"/>
                  </a:lnTo>
                  <a:cubicBezTo>
                    <a:pt x="0" y="11881"/>
                    <a:pt x="11881" y="0"/>
                    <a:pt x="26538" y="0"/>
                  </a:cubicBezTo>
                  <a:close/>
                </a:path>
              </a:pathLst>
            </a:custGeom>
            <a:solidFill>
              <a:srgbClr val="2F90DA"/>
            </a:solidFill>
            <a:ln w="38100">
              <a:solidFill>
                <a:srgbClr val="073443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23405" y="2263379"/>
            <a:ext cx="9043767" cy="4680224"/>
            <a:chOff x="0" y="0"/>
            <a:chExt cx="2381898" cy="12326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1897" cy="1232652"/>
            </a:xfrm>
            <a:custGeom>
              <a:avLst/>
              <a:gdLst/>
              <a:ahLst/>
              <a:cxnLst/>
              <a:rect l="l" t="t" r="r" b="b"/>
              <a:pathLst>
                <a:path w="2381897" h="1232652">
                  <a:moveTo>
                    <a:pt x="26538" y="0"/>
                  </a:moveTo>
                  <a:lnTo>
                    <a:pt x="2355360" y="0"/>
                  </a:lnTo>
                  <a:cubicBezTo>
                    <a:pt x="2370016" y="0"/>
                    <a:pt x="2381897" y="11881"/>
                    <a:pt x="2381897" y="26538"/>
                  </a:cubicBezTo>
                  <a:lnTo>
                    <a:pt x="2381897" y="1206114"/>
                  </a:lnTo>
                  <a:cubicBezTo>
                    <a:pt x="2381897" y="1220770"/>
                    <a:pt x="2370016" y="1232652"/>
                    <a:pt x="2355360" y="1232652"/>
                  </a:cubicBezTo>
                  <a:lnTo>
                    <a:pt x="26538" y="1232652"/>
                  </a:lnTo>
                  <a:cubicBezTo>
                    <a:pt x="11881" y="1232652"/>
                    <a:pt x="0" y="1220770"/>
                    <a:pt x="0" y="1206114"/>
                  </a:cubicBezTo>
                  <a:lnTo>
                    <a:pt x="0" y="26538"/>
                  </a:lnTo>
                  <a:cubicBezTo>
                    <a:pt x="0" y="11881"/>
                    <a:pt x="11881" y="0"/>
                    <a:pt x="26538" y="0"/>
                  </a:cubicBezTo>
                  <a:close/>
                </a:path>
              </a:pathLst>
            </a:custGeom>
            <a:solidFill>
              <a:srgbClr val="FAFAFA"/>
            </a:solidFill>
            <a:ln w="38100">
              <a:solidFill>
                <a:srgbClr val="073443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26162" y="2955280"/>
            <a:ext cx="8438253" cy="353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64"/>
              </a:lnSpc>
            </a:pPr>
            <a:r>
              <a:rPr lang="en-US" sz="13600" spc="775">
                <a:solidFill>
                  <a:srgbClr val="073443"/>
                </a:solidFill>
                <a:latin typeface="Bobby Jones"/>
              </a:rPr>
              <a:t>OBJECT DETECTION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6604040" y="1857760"/>
            <a:ext cx="4787296" cy="731151"/>
          </a:xfrm>
          <a:custGeom>
            <a:avLst/>
            <a:gdLst/>
            <a:ahLst/>
            <a:cxnLst/>
            <a:rect l="l" t="t" r="r" b="b"/>
            <a:pathLst>
              <a:path w="4787296" h="731151">
                <a:moveTo>
                  <a:pt x="0" y="0"/>
                </a:moveTo>
                <a:lnTo>
                  <a:pt x="4787296" y="0"/>
                </a:lnTo>
                <a:lnTo>
                  <a:pt x="4787296" y="731151"/>
                </a:lnTo>
                <a:lnTo>
                  <a:pt x="0" y="731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5212" y="5143500"/>
            <a:ext cx="4626162" cy="4668603"/>
          </a:xfrm>
          <a:custGeom>
            <a:avLst/>
            <a:gdLst/>
            <a:ahLst/>
            <a:cxnLst/>
            <a:rect l="l" t="t" r="r" b="b"/>
            <a:pathLst>
              <a:path w="4626162" h="4668603">
                <a:moveTo>
                  <a:pt x="0" y="0"/>
                </a:moveTo>
                <a:lnTo>
                  <a:pt x="4626162" y="0"/>
                </a:lnTo>
                <a:lnTo>
                  <a:pt x="4626162" y="4668603"/>
                </a:lnTo>
                <a:lnTo>
                  <a:pt x="0" y="4668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7326">
            <a:off x="9802211" y="7636219"/>
            <a:ext cx="15508489" cy="6147001"/>
          </a:xfrm>
          <a:custGeom>
            <a:avLst/>
            <a:gdLst/>
            <a:ahLst/>
            <a:cxnLst/>
            <a:rect l="l" t="t" r="r" b="b"/>
            <a:pathLst>
              <a:path w="15508489" h="6147001">
                <a:moveTo>
                  <a:pt x="0" y="0"/>
                </a:moveTo>
                <a:lnTo>
                  <a:pt x="15508489" y="0"/>
                </a:lnTo>
                <a:lnTo>
                  <a:pt x="15508489" y="6147001"/>
                </a:lnTo>
                <a:lnTo>
                  <a:pt x="0" y="614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07918" y="8826837"/>
            <a:ext cx="4754496" cy="4114800"/>
          </a:xfrm>
          <a:custGeom>
            <a:avLst/>
            <a:gdLst/>
            <a:ahLst/>
            <a:cxnLst/>
            <a:rect l="l" t="t" r="r" b="b"/>
            <a:pathLst>
              <a:path w="4754496" h="4114800">
                <a:moveTo>
                  <a:pt x="0" y="0"/>
                </a:moveTo>
                <a:lnTo>
                  <a:pt x="4754495" y="0"/>
                </a:lnTo>
                <a:lnTo>
                  <a:pt x="4754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763554" y="1352161"/>
            <a:ext cx="8243222" cy="3665266"/>
            <a:chOff x="0" y="0"/>
            <a:chExt cx="2171054" cy="9653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1054" cy="965338"/>
            </a:xfrm>
            <a:custGeom>
              <a:avLst/>
              <a:gdLst/>
              <a:ahLst/>
              <a:cxnLst/>
              <a:rect l="l" t="t" r="r" b="b"/>
              <a:pathLst>
                <a:path w="2171054" h="965338">
                  <a:moveTo>
                    <a:pt x="30054" y="0"/>
                  </a:moveTo>
                  <a:lnTo>
                    <a:pt x="2141000" y="0"/>
                  </a:lnTo>
                  <a:cubicBezTo>
                    <a:pt x="2157599" y="0"/>
                    <a:pt x="2171054" y="13456"/>
                    <a:pt x="2171054" y="30054"/>
                  </a:cubicBezTo>
                  <a:lnTo>
                    <a:pt x="2171054" y="935284"/>
                  </a:lnTo>
                  <a:cubicBezTo>
                    <a:pt x="2171054" y="951882"/>
                    <a:pt x="2157599" y="965338"/>
                    <a:pt x="2141000" y="965338"/>
                  </a:cubicBezTo>
                  <a:lnTo>
                    <a:pt x="30054" y="965338"/>
                  </a:lnTo>
                  <a:cubicBezTo>
                    <a:pt x="13456" y="965338"/>
                    <a:pt x="0" y="951882"/>
                    <a:pt x="0" y="935284"/>
                  </a:cubicBezTo>
                  <a:lnTo>
                    <a:pt x="0" y="30054"/>
                  </a:lnTo>
                  <a:cubicBezTo>
                    <a:pt x="0" y="13456"/>
                    <a:pt x="13456" y="0"/>
                    <a:pt x="30054" y="0"/>
                  </a:cubicBezTo>
                  <a:close/>
                </a:path>
              </a:pathLst>
            </a:custGeom>
            <a:solidFill>
              <a:srgbClr val="FAFAFA"/>
            </a:solidFill>
            <a:ln w="57150">
              <a:solidFill>
                <a:srgbClr val="043241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29076" y="855127"/>
            <a:ext cx="7830224" cy="1564339"/>
            <a:chOff x="0" y="0"/>
            <a:chExt cx="2661112" cy="5316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61112" cy="531643"/>
            </a:xfrm>
            <a:custGeom>
              <a:avLst/>
              <a:gdLst/>
              <a:ahLst/>
              <a:cxnLst/>
              <a:rect l="l" t="t" r="r" b="b"/>
              <a:pathLst>
                <a:path w="2661112" h="531643">
                  <a:moveTo>
                    <a:pt x="31639" y="0"/>
                  </a:moveTo>
                  <a:lnTo>
                    <a:pt x="2629473" y="0"/>
                  </a:lnTo>
                  <a:cubicBezTo>
                    <a:pt x="2637865" y="0"/>
                    <a:pt x="2645912" y="3333"/>
                    <a:pt x="2651845" y="9267"/>
                  </a:cubicBezTo>
                  <a:cubicBezTo>
                    <a:pt x="2657779" y="15200"/>
                    <a:pt x="2661112" y="23248"/>
                    <a:pt x="2661112" y="31639"/>
                  </a:cubicBezTo>
                  <a:lnTo>
                    <a:pt x="2661112" y="500004"/>
                  </a:lnTo>
                  <a:cubicBezTo>
                    <a:pt x="2661112" y="508395"/>
                    <a:pt x="2657779" y="516442"/>
                    <a:pt x="2651845" y="522376"/>
                  </a:cubicBezTo>
                  <a:cubicBezTo>
                    <a:pt x="2645912" y="528309"/>
                    <a:pt x="2637865" y="531643"/>
                    <a:pt x="2629473" y="531643"/>
                  </a:cubicBezTo>
                  <a:lnTo>
                    <a:pt x="31639" y="531643"/>
                  </a:lnTo>
                  <a:cubicBezTo>
                    <a:pt x="23248" y="531643"/>
                    <a:pt x="15200" y="528309"/>
                    <a:pt x="9267" y="522376"/>
                  </a:cubicBezTo>
                  <a:cubicBezTo>
                    <a:pt x="3333" y="516442"/>
                    <a:pt x="0" y="508395"/>
                    <a:pt x="0" y="500004"/>
                  </a:cubicBezTo>
                  <a:lnTo>
                    <a:pt x="0" y="31639"/>
                  </a:lnTo>
                  <a:cubicBezTo>
                    <a:pt x="0" y="23248"/>
                    <a:pt x="3333" y="15200"/>
                    <a:pt x="9267" y="9267"/>
                  </a:cubicBezTo>
                  <a:cubicBezTo>
                    <a:pt x="15200" y="3333"/>
                    <a:pt x="23248" y="0"/>
                    <a:pt x="31639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63554" y="2752143"/>
            <a:ext cx="7765149" cy="177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sz="3600" dirty="0">
                <a:solidFill>
                  <a:srgbClr val="073443"/>
                </a:solidFill>
                <a:cs typeface="Suez One"/>
              </a:rPr>
              <a:t>Identification of bacterial cells under normal and acidic conditions from images.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6112" y="1298095"/>
            <a:ext cx="669615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50"/>
              </a:lnSpc>
              <a:spcBef>
                <a:spcPct val="0"/>
              </a:spcBef>
            </a:pPr>
            <a:r>
              <a:rPr lang="en-US" sz="4800" spc="325" dirty="0">
                <a:solidFill>
                  <a:srgbClr val="073443"/>
                </a:solidFill>
                <a:cs typeface="Bobby Jones"/>
              </a:rPr>
              <a:t> The project’s purpose: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6485" y="4437037"/>
            <a:ext cx="12283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73443"/>
                </a:solidFill>
                <a:latin typeface="Suez One"/>
              </a:rPr>
              <a:t>acidic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5848" y="879313"/>
            <a:ext cx="20772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73443"/>
                </a:solidFill>
                <a:latin typeface="Suez One"/>
              </a:rPr>
              <a:t>control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01590" y="1637296"/>
            <a:ext cx="4645311" cy="464531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t="-10" b="-1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148013" y="5350802"/>
            <a:ext cx="4645311" cy="464531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7"/>
              <a:stretch>
                <a:fillRect t="-10" b="-10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24232" y="327739"/>
            <a:ext cx="10482066" cy="98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7364" u="none" strike="noStrike" spc="419" dirty="0">
                <a:solidFill>
                  <a:srgbClr val="073443"/>
                </a:solidFill>
                <a:cs typeface="Bobby Jones"/>
              </a:rPr>
              <a:t>the process :</a:t>
            </a:r>
          </a:p>
        </p:txBody>
      </p:sp>
      <p:sp>
        <p:nvSpPr>
          <p:cNvPr id="3" name="Freeform 3"/>
          <p:cNvSpPr/>
          <p:nvPr/>
        </p:nvSpPr>
        <p:spPr>
          <a:xfrm>
            <a:off x="631609" y="5409186"/>
            <a:ext cx="1216324" cy="1367615"/>
          </a:xfrm>
          <a:custGeom>
            <a:avLst/>
            <a:gdLst/>
            <a:ahLst/>
            <a:cxnLst/>
            <a:rect l="l" t="t" r="r" b="b"/>
            <a:pathLst>
              <a:path w="1216324" h="1367615">
                <a:moveTo>
                  <a:pt x="0" y="0"/>
                </a:moveTo>
                <a:lnTo>
                  <a:pt x="1216324" y="0"/>
                </a:lnTo>
                <a:lnTo>
                  <a:pt x="1216324" y="1367615"/>
                </a:lnTo>
                <a:lnTo>
                  <a:pt x="0" y="136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19" r="-6219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088025" y="756415"/>
            <a:ext cx="2263893" cy="3527312"/>
          </a:xfrm>
          <a:custGeom>
            <a:avLst/>
            <a:gdLst/>
            <a:ahLst/>
            <a:cxnLst/>
            <a:rect l="l" t="t" r="r" b="b"/>
            <a:pathLst>
              <a:path w="2263893" h="3527312">
                <a:moveTo>
                  <a:pt x="0" y="0"/>
                </a:moveTo>
                <a:lnTo>
                  <a:pt x="2263893" y="0"/>
                </a:lnTo>
                <a:lnTo>
                  <a:pt x="2263893" y="3527312"/>
                </a:lnTo>
                <a:lnTo>
                  <a:pt x="0" y="352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2746981" y="2890042"/>
            <a:ext cx="3891332" cy="6062982"/>
          </a:xfrm>
          <a:custGeom>
            <a:avLst/>
            <a:gdLst/>
            <a:ahLst/>
            <a:cxnLst/>
            <a:rect l="l" t="t" r="r" b="b"/>
            <a:pathLst>
              <a:path w="3891332" h="6062982">
                <a:moveTo>
                  <a:pt x="0" y="0"/>
                </a:moveTo>
                <a:lnTo>
                  <a:pt x="3891332" y="0"/>
                </a:lnTo>
                <a:lnTo>
                  <a:pt x="3891332" y="6062982"/>
                </a:lnTo>
                <a:lnTo>
                  <a:pt x="0" y="606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80887" y="2779190"/>
            <a:ext cx="5223519" cy="1397051"/>
          </a:xfrm>
          <a:custGeom>
            <a:avLst/>
            <a:gdLst/>
            <a:ahLst/>
            <a:cxnLst/>
            <a:rect l="l" t="t" r="r" b="b"/>
            <a:pathLst>
              <a:path w="5223519" h="1397051">
                <a:moveTo>
                  <a:pt x="0" y="0"/>
                </a:moveTo>
                <a:lnTo>
                  <a:pt x="5223519" y="0"/>
                </a:lnTo>
                <a:lnTo>
                  <a:pt x="5223519" y="1397051"/>
                </a:lnTo>
                <a:lnTo>
                  <a:pt x="0" y="1397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434" b="-16031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89819" y="7981301"/>
            <a:ext cx="1276999" cy="1276999"/>
          </a:xfrm>
          <a:custGeom>
            <a:avLst/>
            <a:gdLst/>
            <a:ahLst/>
            <a:cxnLst/>
            <a:rect l="l" t="t" r="r" b="b"/>
            <a:pathLst>
              <a:path w="1276999" h="1276999">
                <a:moveTo>
                  <a:pt x="0" y="0"/>
                </a:moveTo>
                <a:lnTo>
                  <a:pt x="1276999" y="0"/>
                </a:lnTo>
                <a:lnTo>
                  <a:pt x="1276999" y="1276999"/>
                </a:lnTo>
                <a:lnTo>
                  <a:pt x="0" y="1276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6123091" y="4733812"/>
            <a:ext cx="2539011" cy="3955967"/>
          </a:xfrm>
          <a:custGeom>
            <a:avLst/>
            <a:gdLst/>
            <a:ahLst/>
            <a:cxnLst/>
            <a:rect l="l" t="t" r="r" b="b"/>
            <a:pathLst>
              <a:path w="2539011" h="3955967">
                <a:moveTo>
                  <a:pt x="0" y="0"/>
                </a:moveTo>
                <a:lnTo>
                  <a:pt x="2539011" y="0"/>
                </a:lnTo>
                <a:lnTo>
                  <a:pt x="2539011" y="3955967"/>
                </a:lnTo>
                <a:lnTo>
                  <a:pt x="0" y="395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09987" y="6312252"/>
            <a:ext cx="1989736" cy="544690"/>
          </a:xfrm>
          <a:custGeom>
            <a:avLst/>
            <a:gdLst/>
            <a:ahLst/>
            <a:cxnLst/>
            <a:rect l="l" t="t" r="r" b="b"/>
            <a:pathLst>
              <a:path w="1989736" h="544690">
                <a:moveTo>
                  <a:pt x="0" y="0"/>
                </a:moveTo>
                <a:lnTo>
                  <a:pt x="1989736" y="0"/>
                </a:lnTo>
                <a:lnTo>
                  <a:pt x="1989736" y="544690"/>
                </a:lnTo>
                <a:lnTo>
                  <a:pt x="0" y="544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540589" flipV="1">
            <a:off x="3719939" y="6025917"/>
            <a:ext cx="1472754" cy="403166"/>
          </a:xfrm>
          <a:custGeom>
            <a:avLst/>
            <a:gdLst/>
            <a:ahLst/>
            <a:cxnLst/>
            <a:rect l="l" t="t" r="r" b="b"/>
            <a:pathLst>
              <a:path w="1472754" h="403166">
                <a:moveTo>
                  <a:pt x="0" y="403166"/>
                </a:moveTo>
                <a:lnTo>
                  <a:pt x="1472753" y="403166"/>
                </a:lnTo>
                <a:lnTo>
                  <a:pt x="1472753" y="0"/>
                </a:lnTo>
                <a:lnTo>
                  <a:pt x="0" y="0"/>
                </a:lnTo>
                <a:lnTo>
                  <a:pt x="0" y="40316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226898" y="2593580"/>
            <a:ext cx="2376159" cy="3702231"/>
          </a:xfrm>
          <a:custGeom>
            <a:avLst/>
            <a:gdLst/>
            <a:ahLst/>
            <a:cxnLst/>
            <a:rect l="l" t="t" r="r" b="b"/>
            <a:pathLst>
              <a:path w="2376159" h="3702231">
                <a:moveTo>
                  <a:pt x="0" y="0"/>
                </a:moveTo>
                <a:lnTo>
                  <a:pt x="2376159" y="0"/>
                </a:lnTo>
                <a:lnTo>
                  <a:pt x="2376159" y="3702231"/>
                </a:lnTo>
                <a:lnTo>
                  <a:pt x="0" y="3702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532462" flipV="1">
            <a:off x="2936740" y="2507831"/>
            <a:ext cx="1357874" cy="371718"/>
          </a:xfrm>
          <a:custGeom>
            <a:avLst/>
            <a:gdLst/>
            <a:ahLst/>
            <a:cxnLst/>
            <a:rect l="l" t="t" r="r" b="b"/>
            <a:pathLst>
              <a:path w="1357874" h="371718">
                <a:moveTo>
                  <a:pt x="0" y="371718"/>
                </a:moveTo>
                <a:lnTo>
                  <a:pt x="1357874" y="371718"/>
                </a:lnTo>
                <a:lnTo>
                  <a:pt x="1357874" y="0"/>
                </a:lnTo>
                <a:lnTo>
                  <a:pt x="0" y="0"/>
                </a:lnTo>
                <a:lnTo>
                  <a:pt x="0" y="37171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82013" y="425882"/>
            <a:ext cx="1107695" cy="886156"/>
          </a:xfrm>
          <a:custGeom>
            <a:avLst/>
            <a:gdLst/>
            <a:ahLst/>
            <a:cxnLst/>
            <a:rect l="l" t="t" r="r" b="b"/>
            <a:pathLst>
              <a:path w="1107695" h="886156">
                <a:moveTo>
                  <a:pt x="0" y="0"/>
                </a:moveTo>
                <a:lnTo>
                  <a:pt x="1107695" y="0"/>
                </a:lnTo>
                <a:lnTo>
                  <a:pt x="1107695" y="886156"/>
                </a:lnTo>
                <a:lnTo>
                  <a:pt x="0" y="8861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35860" y="1746131"/>
            <a:ext cx="2462985" cy="40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2"/>
              </a:lnSpc>
            </a:pPr>
            <a:r>
              <a:rPr lang="en-US" sz="2942">
                <a:solidFill>
                  <a:srgbClr val="FFFFFF"/>
                </a:solidFill>
                <a:latin typeface="Bobby Jones"/>
              </a:rPr>
              <a:t>MICROSOFT VOTT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57317" y="4601944"/>
            <a:ext cx="4233544" cy="55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7"/>
              </a:lnSpc>
            </a:pPr>
            <a:r>
              <a:rPr lang="en-US" sz="4197">
                <a:solidFill>
                  <a:srgbClr val="FFFFFF"/>
                </a:solidFill>
                <a:latin typeface="Bobby Jones"/>
              </a:rPr>
              <a:t>TENSOR-FLOW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61688" y="2263336"/>
            <a:ext cx="2716567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2000" dirty="0">
                <a:solidFill>
                  <a:srgbClr val="FFFFFF"/>
                </a:solidFill>
                <a:cs typeface="Dosis Extra Light Bold"/>
              </a:rPr>
              <a:t>Image annotation tool and files export</a:t>
            </a:r>
            <a:br>
              <a:rPr lang="en-US" sz="1967" dirty="0">
                <a:solidFill>
                  <a:srgbClr val="FFFFFF"/>
                </a:solidFill>
                <a:cs typeface="Dosis Extra Light Bold"/>
              </a:rPr>
            </a:br>
            <a:r>
              <a:rPr lang="en-US" sz="1967" dirty="0">
                <a:solidFill>
                  <a:srgbClr val="FFFFFF"/>
                </a:solidFill>
                <a:cs typeface="Dosis Extra Light Bold"/>
              </a:rPr>
              <a:t>Export the labels in a CSV file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77296" y="5617649"/>
            <a:ext cx="2369540" cy="40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9"/>
              </a:lnSpc>
            </a:pPr>
            <a:r>
              <a:rPr lang="en-US" sz="2949">
                <a:solidFill>
                  <a:srgbClr val="FFFFFF"/>
                </a:solidFill>
                <a:latin typeface="Bobby Jones"/>
              </a:rPr>
              <a:t>ROBOFLOW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68996" y="6102519"/>
            <a:ext cx="3275746" cy="132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2150" dirty="0">
                <a:solidFill>
                  <a:srgbClr val="FFFFFF"/>
                </a:solidFill>
                <a:cs typeface="Dosis Extra Light Bold"/>
              </a:rPr>
              <a:t>Image annotation tool and files export.  Converting a tagging file in CSV format to a COCO file</a:t>
            </a:r>
            <a:endParaRPr lang="en-US" sz="2150" dirty="0">
              <a:solidFill>
                <a:srgbClr val="FFFFFF"/>
              </a:solidFill>
              <a:latin typeface="Dosis Extra Ligh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4553" y="3434320"/>
            <a:ext cx="2887888" cy="20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23" dirty="0">
                <a:solidFill>
                  <a:srgbClr val="FFFFFF"/>
                </a:solidFill>
                <a:latin typeface="Bobby Jones"/>
              </a:rPr>
              <a:t>augmentations:</a:t>
            </a:r>
          </a:p>
          <a:p>
            <a:pPr algn="ctr">
              <a:lnSpc>
                <a:spcPts val="2645"/>
              </a:lnSpc>
            </a:pPr>
            <a:endParaRPr lang="en-US" sz="2823" dirty="0">
              <a:solidFill>
                <a:srgbClr val="FFFFFF"/>
              </a:solidFill>
              <a:latin typeface="Bobby Jones"/>
            </a:endParaRPr>
          </a:p>
          <a:p>
            <a:pPr algn="ctr">
              <a:lnSpc>
                <a:spcPts val="2645"/>
              </a:lnSpc>
            </a:pPr>
            <a:r>
              <a:rPr lang="en-US" sz="2223" dirty="0">
                <a:solidFill>
                  <a:srgbClr val="FFFFFF"/>
                </a:solidFill>
                <a:cs typeface="Dosis Semi Bold Bold"/>
              </a:rPr>
              <a:t>Creating augmentations for each image using Python code to increase the database</a:t>
            </a:r>
            <a:endParaRPr lang="en-US" sz="2223" dirty="0">
              <a:solidFill>
                <a:srgbClr val="FFFFFF"/>
              </a:solidFill>
              <a:latin typeface="Dosis Semi Bol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866448" y="5299930"/>
            <a:ext cx="5568650" cy="1564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  <a:spcBef>
                <a:spcPct val="0"/>
              </a:spcBef>
            </a:pPr>
            <a:r>
              <a:rPr lang="en-US" sz="2237" dirty="0">
                <a:solidFill>
                  <a:srgbClr val="FFFFFF"/>
                </a:solidFill>
                <a:latin typeface="Dosis Extra Light Bold"/>
              </a:rPr>
              <a:t>An open source library for machine learning, developed by Google for building and training neural </a:t>
            </a:r>
            <a:r>
              <a:rPr lang="en-US" sz="2237" dirty="0" err="1">
                <a:solidFill>
                  <a:srgbClr val="FFFFFF"/>
                </a:solidFill>
                <a:latin typeface="Dosis Extra Light Bold"/>
              </a:rPr>
              <a:t>networks.Training</a:t>
            </a:r>
            <a:r>
              <a:rPr lang="en-US" sz="2237" dirty="0">
                <a:solidFill>
                  <a:srgbClr val="FFFFFF"/>
                </a:solidFill>
                <a:latin typeface="Dosis Extra Light Bold"/>
              </a:rPr>
              <a:t> the faster-R-CNN model on annotated images.</a:t>
            </a:r>
            <a:endParaRPr lang="en-US" sz="2237" dirty="0">
              <a:solidFill>
                <a:srgbClr val="FFFFFF"/>
              </a:solidFill>
              <a:cs typeface="Dosis Extra Light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410169" y="6644469"/>
            <a:ext cx="1237063" cy="1237063"/>
          </a:xfrm>
          <a:custGeom>
            <a:avLst/>
            <a:gdLst/>
            <a:ahLst/>
            <a:cxnLst/>
            <a:rect l="l" t="t" r="r" b="b"/>
            <a:pathLst>
              <a:path w="1237063" h="1237063">
                <a:moveTo>
                  <a:pt x="0" y="0"/>
                </a:moveTo>
                <a:lnTo>
                  <a:pt x="1237062" y="0"/>
                </a:lnTo>
                <a:lnTo>
                  <a:pt x="1237062" y="1237062"/>
                </a:lnTo>
                <a:lnTo>
                  <a:pt x="0" y="1237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52691" y="8045844"/>
            <a:ext cx="1252762" cy="1252762"/>
          </a:xfrm>
          <a:custGeom>
            <a:avLst/>
            <a:gdLst/>
            <a:ahLst/>
            <a:cxnLst/>
            <a:rect l="l" t="t" r="r" b="b"/>
            <a:pathLst>
              <a:path w="1252762" h="1252762">
                <a:moveTo>
                  <a:pt x="0" y="0"/>
                </a:moveTo>
                <a:lnTo>
                  <a:pt x="1252762" y="0"/>
                </a:lnTo>
                <a:lnTo>
                  <a:pt x="1252762" y="1252762"/>
                </a:lnTo>
                <a:lnTo>
                  <a:pt x="0" y="1252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900834" y="6644469"/>
            <a:ext cx="1211202" cy="1211202"/>
          </a:xfrm>
          <a:custGeom>
            <a:avLst/>
            <a:gdLst/>
            <a:ahLst/>
            <a:cxnLst/>
            <a:rect l="l" t="t" r="r" b="b"/>
            <a:pathLst>
              <a:path w="1211202" h="1211202">
                <a:moveTo>
                  <a:pt x="0" y="0"/>
                </a:moveTo>
                <a:lnTo>
                  <a:pt x="1211202" y="0"/>
                </a:lnTo>
                <a:lnTo>
                  <a:pt x="1211202" y="1211202"/>
                </a:lnTo>
                <a:lnTo>
                  <a:pt x="0" y="1211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397" y="2444591"/>
            <a:ext cx="6901439" cy="6813709"/>
          </a:xfrm>
          <a:custGeom>
            <a:avLst/>
            <a:gdLst/>
            <a:ahLst/>
            <a:cxnLst/>
            <a:rect l="l" t="t" r="r" b="b"/>
            <a:pathLst>
              <a:path w="6901439" h="6813709">
                <a:moveTo>
                  <a:pt x="0" y="0"/>
                </a:moveTo>
                <a:lnTo>
                  <a:pt x="6901440" y="0"/>
                </a:lnTo>
                <a:lnTo>
                  <a:pt x="6901440" y="6813709"/>
                </a:lnTo>
                <a:lnTo>
                  <a:pt x="0" y="681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363" t="-34503" r="-75740" b="-85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42662" y="1358837"/>
            <a:ext cx="7392341" cy="8161679"/>
          </a:xfrm>
          <a:custGeom>
            <a:avLst/>
            <a:gdLst/>
            <a:ahLst/>
            <a:cxnLst/>
            <a:rect l="l" t="t" r="r" b="b"/>
            <a:pathLst>
              <a:path w="7392341" h="8161679">
                <a:moveTo>
                  <a:pt x="0" y="0"/>
                </a:moveTo>
                <a:lnTo>
                  <a:pt x="7392341" y="0"/>
                </a:lnTo>
                <a:lnTo>
                  <a:pt x="7392341" y="8161679"/>
                </a:lnTo>
                <a:lnTo>
                  <a:pt x="0" y="8161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478" t="-28849" r="-87668" b="-77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6736" y="474780"/>
            <a:ext cx="6046012" cy="118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4"/>
              </a:lnSpc>
              <a:spcBef>
                <a:spcPct val="0"/>
              </a:spcBef>
            </a:pPr>
            <a:r>
              <a:rPr lang="en-US" sz="6988">
                <a:solidFill>
                  <a:srgbClr val="2B4B82"/>
                </a:solidFill>
                <a:latin typeface="Open Sans Extra Bold"/>
              </a:rPr>
              <a:t>Faster R-CNN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246493"/>
            <a:ext cx="7084933" cy="5648469"/>
          </a:xfrm>
          <a:custGeom>
            <a:avLst/>
            <a:gdLst/>
            <a:ahLst/>
            <a:cxnLst/>
            <a:rect l="l" t="t" r="r" b="b"/>
            <a:pathLst>
              <a:path w="7084933" h="5648469">
                <a:moveTo>
                  <a:pt x="0" y="0"/>
                </a:moveTo>
                <a:lnTo>
                  <a:pt x="7084933" y="0"/>
                </a:lnTo>
                <a:lnTo>
                  <a:pt x="7084933" y="5648469"/>
                </a:lnTo>
                <a:lnTo>
                  <a:pt x="0" y="5648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497" t="-23444" r="-52146" b="-202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246493"/>
            <a:ext cx="6754127" cy="5648469"/>
          </a:xfrm>
          <a:custGeom>
            <a:avLst/>
            <a:gdLst/>
            <a:ahLst/>
            <a:cxnLst/>
            <a:rect l="l" t="t" r="r" b="b"/>
            <a:pathLst>
              <a:path w="6754127" h="5648469">
                <a:moveTo>
                  <a:pt x="0" y="0"/>
                </a:moveTo>
                <a:lnTo>
                  <a:pt x="6754127" y="0"/>
                </a:lnTo>
                <a:lnTo>
                  <a:pt x="6754127" y="5648469"/>
                </a:lnTo>
                <a:lnTo>
                  <a:pt x="0" y="5648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177" t="-32507" r="-54714" b="-93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93576" y="474780"/>
            <a:ext cx="5535823" cy="1182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84"/>
              </a:lnSpc>
              <a:spcBef>
                <a:spcPct val="0"/>
              </a:spcBef>
            </a:pPr>
            <a:r>
              <a:rPr lang="en-US" sz="6988" dirty="0">
                <a:solidFill>
                  <a:srgbClr val="2B4B82"/>
                </a:solidFill>
                <a:latin typeface="Open Sans Extra Bold"/>
              </a:rPr>
              <a:t>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3577" y="2640256"/>
            <a:ext cx="280193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</a:rPr>
              <a:t>AP (Average Precision)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00199" y="2589903"/>
            <a:ext cx="503290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</a:rPr>
              <a:t>AP50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</a:rPr>
              <a:t>(based on  </a:t>
            </a:r>
            <a:r>
              <a:rPr lang="en-US" sz="1899">
                <a:solidFill>
                  <a:srgbClr val="000000"/>
                </a:solidFill>
                <a:latin typeface="Open Sans Extra Bold Semi-Bold"/>
              </a:rPr>
              <a:t>Intersection-over-Union (IoU)</a:t>
            </a:r>
            <a:r>
              <a:rPr lang="en-US" sz="1899">
                <a:solidFill>
                  <a:srgbClr val="000000"/>
                </a:solidFill>
                <a:latin typeface="Open Sans Extra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56024" y="596872"/>
            <a:ext cx="5258576" cy="1296378"/>
            <a:chOff x="0" y="0"/>
            <a:chExt cx="2194478" cy="540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478" cy="540997"/>
            </a:xfrm>
            <a:custGeom>
              <a:avLst/>
              <a:gdLst/>
              <a:ahLst/>
              <a:cxnLst/>
              <a:rect l="l" t="t" r="r" b="b"/>
              <a:pathLst>
                <a:path w="2194478" h="540997">
                  <a:moveTo>
                    <a:pt x="47112" y="0"/>
                  </a:moveTo>
                  <a:lnTo>
                    <a:pt x="2147366" y="0"/>
                  </a:lnTo>
                  <a:cubicBezTo>
                    <a:pt x="2159861" y="0"/>
                    <a:pt x="2171844" y="4964"/>
                    <a:pt x="2180679" y="13799"/>
                  </a:cubicBezTo>
                  <a:cubicBezTo>
                    <a:pt x="2189514" y="22634"/>
                    <a:pt x="2194478" y="34617"/>
                    <a:pt x="2194478" y="47112"/>
                  </a:cubicBezTo>
                  <a:lnTo>
                    <a:pt x="2194478" y="493885"/>
                  </a:lnTo>
                  <a:cubicBezTo>
                    <a:pt x="2194478" y="506380"/>
                    <a:pt x="2189514" y="518363"/>
                    <a:pt x="2180679" y="527198"/>
                  </a:cubicBezTo>
                  <a:cubicBezTo>
                    <a:pt x="2171844" y="536033"/>
                    <a:pt x="2159861" y="540997"/>
                    <a:pt x="2147366" y="540997"/>
                  </a:cubicBezTo>
                  <a:lnTo>
                    <a:pt x="47112" y="540997"/>
                  </a:lnTo>
                  <a:cubicBezTo>
                    <a:pt x="34617" y="540997"/>
                    <a:pt x="22634" y="536033"/>
                    <a:pt x="13799" y="527198"/>
                  </a:cubicBezTo>
                  <a:cubicBezTo>
                    <a:pt x="4964" y="518363"/>
                    <a:pt x="0" y="506380"/>
                    <a:pt x="0" y="493885"/>
                  </a:cubicBezTo>
                  <a:lnTo>
                    <a:pt x="0" y="47112"/>
                  </a:lnTo>
                  <a:cubicBezTo>
                    <a:pt x="0" y="34617"/>
                    <a:pt x="4964" y="22634"/>
                    <a:pt x="13799" y="13799"/>
                  </a:cubicBezTo>
                  <a:cubicBezTo>
                    <a:pt x="22634" y="4964"/>
                    <a:pt x="34617" y="0"/>
                    <a:pt x="47112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7828" y="2279920"/>
            <a:ext cx="6529560" cy="6415580"/>
          </a:xfrm>
          <a:custGeom>
            <a:avLst/>
            <a:gdLst/>
            <a:ahLst/>
            <a:cxnLst/>
            <a:rect l="l" t="t" r="r" b="b"/>
            <a:pathLst>
              <a:path w="6529560" h="6415580">
                <a:moveTo>
                  <a:pt x="0" y="0"/>
                </a:moveTo>
                <a:lnTo>
                  <a:pt x="6529559" y="0"/>
                </a:lnTo>
                <a:lnTo>
                  <a:pt x="6529559" y="6415580"/>
                </a:lnTo>
                <a:lnTo>
                  <a:pt x="0" y="641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345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58153" y="2327545"/>
            <a:ext cx="6525250" cy="6367955"/>
          </a:xfrm>
          <a:custGeom>
            <a:avLst/>
            <a:gdLst/>
            <a:ahLst/>
            <a:cxnLst/>
            <a:rect l="l" t="t" r="r" b="b"/>
            <a:pathLst>
              <a:path w="6525250" h="6367955">
                <a:moveTo>
                  <a:pt x="0" y="0"/>
                </a:moveTo>
                <a:lnTo>
                  <a:pt x="6525250" y="0"/>
                </a:lnTo>
                <a:lnTo>
                  <a:pt x="6525250" y="6367955"/>
                </a:lnTo>
                <a:lnTo>
                  <a:pt x="0" y="6367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58" r="-206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823048"/>
            <a:ext cx="6738057" cy="85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sz="5691">
                <a:solidFill>
                  <a:srgbClr val="073443"/>
                </a:solidFill>
                <a:latin typeface="Dosis Extra Light Bold"/>
              </a:rPr>
              <a:t>AP and AP50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7875" y="967454"/>
            <a:ext cx="4174873" cy="5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 dirty="0">
                <a:solidFill>
                  <a:srgbClr val="073443"/>
                </a:solidFill>
                <a:cs typeface="Bobby Jones"/>
              </a:rPr>
              <a:t>results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56024" y="596872"/>
            <a:ext cx="5258576" cy="1296378"/>
            <a:chOff x="0" y="0"/>
            <a:chExt cx="2194478" cy="540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478" cy="540997"/>
            </a:xfrm>
            <a:custGeom>
              <a:avLst/>
              <a:gdLst/>
              <a:ahLst/>
              <a:cxnLst/>
              <a:rect l="l" t="t" r="r" b="b"/>
              <a:pathLst>
                <a:path w="2194478" h="540997">
                  <a:moveTo>
                    <a:pt x="47112" y="0"/>
                  </a:moveTo>
                  <a:lnTo>
                    <a:pt x="2147366" y="0"/>
                  </a:lnTo>
                  <a:cubicBezTo>
                    <a:pt x="2159861" y="0"/>
                    <a:pt x="2171844" y="4964"/>
                    <a:pt x="2180679" y="13799"/>
                  </a:cubicBezTo>
                  <a:cubicBezTo>
                    <a:pt x="2189514" y="22634"/>
                    <a:pt x="2194478" y="34617"/>
                    <a:pt x="2194478" y="47112"/>
                  </a:cubicBezTo>
                  <a:lnTo>
                    <a:pt x="2194478" y="493885"/>
                  </a:lnTo>
                  <a:cubicBezTo>
                    <a:pt x="2194478" y="506380"/>
                    <a:pt x="2189514" y="518363"/>
                    <a:pt x="2180679" y="527198"/>
                  </a:cubicBezTo>
                  <a:cubicBezTo>
                    <a:pt x="2171844" y="536033"/>
                    <a:pt x="2159861" y="540997"/>
                    <a:pt x="2147366" y="540997"/>
                  </a:cubicBezTo>
                  <a:lnTo>
                    <a:pt x="47112" y="540997"/>
                  </a:lnTo>
                  <a:cubicBezTo>
                    <a:pt x="34617" y="540997"/>
                    <a:pt x="22634" y="536033"/>
                    <a:pt x="13799" y="527198"/>
                  </a:cubicBezTo>
                  <a:cubicBezTo>
                    <a:pt x="4964" y="518363"/>
                    <a:pt x="0" y="506380"/>
                    <a:pt x="0" y="493885"/>
                  </a:cubicBezTo>
                  <a:lnTo>
                    <a:pt x="0" y="47112"/>
                  </a:lnTo>
                  <a:cubicBezTo>
                    <a:pt x="0" y="34617"/>
                    <a:pt x="4964" y="22634"/>
                    <a:pt x="13799" y="13799"/>
                  </a:cubicBezTo>
                  <a:cubicBezTo>
                    <a:pt x="22634" y="4964"/>
                    <a:pt x="34617" y="0"/>
                    <a:pt x="47112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66657" y="2742544"/>
            <a:ext cx="6893463" cy="68934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l="-90" r="-9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71086" y="2742544"/>
            <a:ext cx="6901662" cy="690166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t="-110" b="-11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97875" y="967454"/>
            <a:ext cx="4174873" cy="5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 dirty="0">
                <a:solidFill>
                  <a:srgbClr val="073443"/>
                </a:solidFill>
                <a:cs typeface="Bobby Jones"/>
              </a:rPr>
              <a:t>results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5636" y="621318"/>
            <a:ext cx="2123441" cy="2733663"/>
          </a:xfrm>
          <a:custGeom>
            <a:avLst/>
            <a:gdLst/>
            <a:ahLst/>
            <a:cxnLst/>
            <a:rect l="l" t="t" r="r" b="b"/>
            <a:pathLst>
              <a:path w="2123441" h="2733663">
                <a:moveTo>
                  <a:pt x="0" y="0"/>
                </a:moveTo>
                <a:lnTo>
                  <a:pt x="2123440" y="0"/>
                </a:lnTo>
                <a:lnTo>
                  <a:pt x="2123440" y="2733664"/>
                </a:lnTo>
                <a:lnTo>
                  <a:pt x="0" y="27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39412" y="2281778"/>
            <a:ext cx="8209176" cy="192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37"/>
              </a:lnSpc>
              <a:spcBef>
                <a:spcPct val="0"/>
              </a:spcBef>
            </a:pPr>
            <a:r>
              <a:rPr lang="en-US" sz="11383">
                <a:solidFill>
                  <a:srgbClr val="000000"/>
                </a:solidFill>
                <a:latin typeface="Open Sans Extra Bold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5636" y="6208597"/>
            <a:ext cx="14189869" cy="143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4"/>
              </a:lnSpc>
            </a:pPr>
            <a:r>
              <a:rPr lang="en-US" sz="2760">
                <a:solidFill>
                  <a:srgbClr val="000000"/>
                </a:solidFill>
                <a:latin typeface="Dosis Extra Light"/>
              </a:rPr>
              <a:t>Bibiliography:</a:t>
            </a:r>
          </a:p>
          <a:p>
            <a:pPr>
              <a:lnSpc>
                <a:spcPts val="3864"/>
              </a:lnSpc>
            </a:pPr>
            <a:r>
              <a:rPr lang="en-US" sz="2760">
                <a:solidFill>
                  <a:srgbClr val="000000"/>
                </a:solidFill>
                <a:latin typeface="Dosis Extra Light"/>
              </a:rPr>
              <a:t>https://blog.paperspace.com/faster-r-cnn-explained-object-detection/</a:t>
            </a:r>
          </a:p>
          <a:p>
            <a:pPr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000000"/>
                </a:solidFill>
                <a:latin typeface="Dosis Extra Light"/>
              </a:rPr>
              <a:t>https://yanfengliux.medium.com/the-confusing-metrics-of-ap-and-map-for-object-detection-3113ba0386ef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145</Words>
  <Application>Microsoft Office PowerPoint</Application>
  <PresentationFormat>מותאם אישית</PresentationFormat>
  <Paragraphs>27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8" baseType="lpstr">
      <vt:lpstr>Dosis Extra Light</vt:lpstr>
      <vt:lpstr>Bobby Jones</vt:lpstr>
      <vt:lpstr>Dosis Extra Light Bold</vt:lpstr>
      <vt:lpstr>Suez One</vt:lpstr>
      <vt:lpstr>Open Sans Extra Bold</vt:lpstr>
      <vt:lpstr>Open Sans Extra Bold Semi-Bold</vt:lpstr>
      <vt:lpstr>Calibri</vt:lpstr>
      <vt:lpstr>Arial</vt:lpstr>
      <vt:lpstr>Dosis Semi Bold Bold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cp:lastModifiedBy>אלירז גיטלמן</cp:lastModifiedBy>
  <cp:revision>2</cp:revision>
  <dcterms:created xsi:type="dcterms:W3CDTF">2006-08-16T00:00:00Z</dcterms:created>
  <dcterms:modified xsi:type="dcterms:W3CDTF">2023-08-07T18:20:38Z</dcterms:modified>
  <dc:identifier>DAFlPyLjVeY</dc:identifier>
</cp:coreProperties>
</file>